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4" d="100"/>
          <a:sy n="64" d="100"/>
        </p:scale>
        <p:origin x="-1464" y="-10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696D7DB-56AF-4E50-BFE8-C3618DA4BDEC}" type="datetimeFigureOut">
              <a:rPr lang="ru-RU" smtClean="0"/>
              <a:pPr/>
              <a:t>13.04.2026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F145C4-6361-42A5-8667-B6757D9FA187}" type="slidenum">
              <a:rPr lang="ru-RU" smtClean="0"/>
              <a:pPr/>
              <a:t>‹#›</a:t>
            </a:fld>
            <a:endParaRPr lang="ru-RU"/>
          </a:p>
        </p:txBody>
      </p:sp>
    </p:spTree>
    <p:extLst>
      <p:ext uri="{BB962C8B-B14F-4D97-AF65-F5344CB8AC3E}">
        <p14:creationId xmlns:p14="http://schemas.microsoft.com/office/powerpoint/2010/main" xmlns="" val="38404041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696D7DB-56AF-4E50-BFE8-C3618DA4BDEC}" type="datetimeFigureOut">
              <a:rPr lang="ru-RU" smtClean="0"/>
              <a:pPr/>
              <a:t>13.04.2026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F145C4-6361-42A5-8667-B6757D9FA187}" type="slidenum">
              <a:rPr lang="ru-RU" smtClean="0"/>
              <a:pPr/>
              <a:t>‹#›</a:t>
            </a:fld>
            <a:endParaRPr lang="ru-RU"/>
          </a:p>
        </p:txBody>
      </p:sp>
    </p:spTree>
    <p:extLst>
      <p:ext uri="{BB962C8B-B14F-4D97-AF65-F5344CB8AC3E}">
        <p14:creationId xmlns:p14="http://schemas.microsoft.com/office/powerpoint/2010/main" xmlns="" val="32621666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696D7DB-56AF-4E50-BFE8-C3618DA4BDEC}" type="datetimeFigureOut">
              <a:rPr lang="ru-RU" smtClean="0"/>
              <a:pPr/>
              <a:t>13.04.2026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F145C4-6361-42A5-8667-B6757D9FA187}" type="slidenum">
              <a:rPr lang="ru-RU" smtClean="0"/>
              <a:pPr/>
              <a:t>‹#›</a:t>
            </a:fld>
            <a:endParaRPr lang="ru-RU"/>
          </a:p>
        </p:txBody>
      </p:sp>
    </p:spTree>
    <p:extLst>
      <p:ext uri="{BB962C8B-B14F-4D97-AF65-F5344CB8AC3E}">
        <p14:creationId xmlns:p14="http://schemas.microsoft.com/office/powerpoint/2010/main" xmlns="" val="816564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696D7DB-56AF-4E50-BFE8-C3618DA4BDEC}" type="datetimeFigureOut">
              <a:rPr lang="ru-RU" smtClean="0"/>
              <a:pPr/>
              <a:t>13.04.2026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F145C4-6361-42A5-8667-B6757D9FA187}" type="slidenum">
              <a:rPr lang="ru-RU" smtClean="0"/>
              <a:pPr/>
              <a:t>‹#›</a:t>
            </a:fld>
            <a:endParaRPr lang="ru-RU"/>
          </a:p>
        </p:txBody>
      </p:sp>
    </p:spTree>
    <p:extLst>
      <p:ext uri="{BB962C8B-B14F-4D97-AF65-F5344CB8AC3E}">
        <p14:creationId xmlns:p14="http://schemas.microsoft.com/office/powerpoint/2010/main" xmlns="" val="609816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696D7DB-56AF-4E50-BFE8-C3618DA4BDEC}" type="datetimeFigureOut">
              <a:rPr lang="ru-RU" smtClean="0"/>
              <a:pPr/>
              <a:t>13.04.2026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F145C4-6361-42A5-8667-B6757D9FA187}" type="slidenum">
              <a:rPr lang="ru-RU" smtClean="0"/>
              <a:pPr/>
              <a:t>‹#›</a:t>
            </a:fld>
            <a:endParaRPr lang="ru-RU"/>
          </a:p>
        </p:txBody>
      </p:sp>
    </p:spTree>
    <p:extLst>
      <p:ext uri="{BB962C8B-B14F-4D97-AF65-F5344CB8AC3E}">
        <p14:creationId xmlns:p14="http://schemas.microsoft.com/office/powerpoint/2010/main" xmlns="" val="5220675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696D7DB-56AF-4E50-BFE8-C3618DA4BDEC}" type="datetimeFigureOut">
              <a:rPr lang="ru-RU" smtClean="0"/>
              <a:pPr/>
              <a:t>13.04.2026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AF145C4-6361-42A5-8667-B6757D9FA187}" type="slidenum">
              <a:rPr lang="ru-RU" smtClean="0"/>
              <a:pPr/>
              <a:t>‹#›</a:t>
            </a:fld>
            <a:endParaRPr lang="ru-RU"/>
          </a:p>
        </p:txBody>
      </p:sp>
    </p:spTree>
    <p:extLst>
      <p:ext uri="{BB962C8B-B14F-4D97-AF65-F5344CB8AC3E}">
        <p14:creationId xmlns:p14="http://schemas.microsoft.com/office/powerpoint/2010/main" xmlns="" val="473196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696D7DB-56AF-4E50-BFE8-C3618DA4BDEC}" type="datetimeFigureOut">
              <a:rPr lang="ru-RU" smtClean="0"/>
              <a:pPr/>
              <a:t>13.04.2026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AF145C4-6361-42A5-8667-B6757D9FA187}" type="slidenum">
              <a:rPr lang="ru-RU" smtClean="0"/>
              <a:pPr/>
              <a:t>‹#›</a:t>
            </a:fld>
            <a:endParaRPr lang="ru-RU"/>
          </a:p>
        </p:txBody>
      </p:sp>
    </p:spTree>
    <p:extLst>
      <p:ext uri="{BB962C8B-B14F-4D97-AF65-F5344CB8AC3E}">
        <p14:creationId xmlns:p14="http://schemas.microsoft.com/office/powerpoint/2010/main" xmlns="" val="2033341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696D7DB-56AF-4E50-BFE8-C3618DA4BDEC}" type="datetimeFigureOut">
              <a:rPr lang="ru-RU" smtClean="0"/>
              <a:pPr/>
              <a:t>13.04.2026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AF145C4-6361-42A5-8667-B6757D9FA187}" type="slidenum">
              <a:rPr lang="ru-RU" smtClean="0"/>
              <a:pPr/>
              <a:t>‹#›</a:t>
            </a:fld>
            <a:endParaRPr lang="ru-RU"/>
          </a:p>
        </p:txBody>
      </p:sp>
    </p:spTree>
    <p:extLst>
      <p:ext uri="{BB962C8B-B14F-4D97-AF65-F5344CB8AC3E}">
        <p14:creationId xmlns:p14="http://schemas.microsoft.com/office/powerpoint/2010/main" xmlns="" val="1472431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696D7DB-56AF-4E50-BFE8-C3618DA4BDEC}" type="datetimeFigureOut">
              <a:rPr lang="ru-RU" smtClean="0"/>
              <a:pPr/>
              <a:t>13.04.2026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AF145C4-6361-42A5-8667-B6757D9FA187}" type="slidenum">
              <a:rPr lang="ru-RU" smtClean="0"/>
              <a:pPr/>
              <a:t>‹#›</a:t>
            </a:fld>
            <a:endParaRPr lang="ru-RU"/>
          </a:p>
        </p:txBody>
      </p:sp>
    </p:spTree>
    <p:extLst>
      <p:ext uri="{BB962C8B-B14F-4D97-AF65-F5344CB8AC3E}">
        <p14:creationId xmlns:p14="http://schemas.microsoft.com/office/powerpoint/2010/main" xmlns="" val="2303070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696D7DB-56AF-4E50-BFE8-C3618DA4BDEC}" type="datetimeFigureOut">
              <a:rPr lang="ru-RU" smtClean="0"/>
              <a:pPr/>
              <a:t>13.04.2026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AF145C4-6361-42A5-8667-B6757D9FA187}" type="slidenum">
              <a:rPr lang="ru-RU" smtClean="0"/>
              <a:pPr/>
              <a:t>‹#›</a:t>
            </a:fld>
            <a:endParaRPr lang="ru-RU"/>
          </a:p>
        </p:txBody>
      </p:sp>
    </p:spTree>
    <p:extLst>
      <p:ext uri="{BB962C8B-B14F-4D97-AF65-F5344CB8AC3E}">
        <p14:creationId xmlns:p14="http://schemas.microsoft.com/office/powerpoint/2010/main" xmlns="" val="34557153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696D7DB-56AF-4E50-BFE8-C3618DA4BDEC}" type="datetimeFigureOut">
              <a:rPr lang="ru-RU" smtClean="0"/>
              <a:pPr/>
              <a:t>13.04.2026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AF145C4-6361-42A5-8667-B6757D9FA187}" type="slidenum">
              <a:rPr lang="ru-RU" smtClean="0"/>
              <a:pPr/>
              <a:t>‹#›</a:t>
            </a:fld>
            <a:endParaRPr lang="ru-RU"/>
          </a:p>
        </p:txBody>
      </p:sp>
    </p:spTree>
    <p:extLst>
      <p:ext uri="{BB962C8B-B14F-4D97-AF65-F5344CB8AC3E}">
        <p14:creationId xmlns:p14="http://schemas.microsoft.com/office/powerpoint/2010/main" xmlns="" val="32744192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96D7DB-56AF-4E50-BFE8-C3618DA4BDEC}" type="datetimeFigureOut">
              <a:rPr lang="ru-RU" smtClean="0"/>
              <a:pPr/>
              <a:t>13.04.2026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F145C4-6361-42A5-8667-B6757D9FA187}" type="slidenum">
              <a:rPr lang="ru-RU" smtClean="0"/>
              <a:pPr/>
              <a:t>‹#›</a:t>
            </a:fld>
            <a:endParaRPr lang="ru-RU"/>
          </a:p>
        </p:txBody>
      </p:sp>
    </p:spTree>
    <p:extLst>
      <p:ext uri="{BB962C8B-B14F-4D97-AF65-F5344CB8AC3E}">
        <p14:creationId xmlns:p14="http://schemas.microsoft.com/office/powerpoint/2010/main" xmlns="" val="17580671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base.garant.ru/70512244/?ysclid=lluq1i97ov181071480" TargetMode="External"/><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hyperlink" Target="https://www.garant.ru/products/ipo/prime/doc/405942493/?ysclid=lluq2eewup663300216"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C:\Users\7\Desktop\simple-mockup-white-frame-yellow-surface-with-shadow_360032-417.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7583" y="-1"/>
            <a:ext cx="9252520" cy="6858000"/>
          </a:xfrm>
          <a:prstGeom prst="rect">
            <a:avLst/>
          </a:prstGeom>
          <a:ln>
            <a:solidFill>
              <a:srgbClr val="92D050"/>
            </a:solidFill>
          </a:ln>
          <a:extLst>
            <a:ext uri="{909E8E84-426E-40DD-AFC4-6F175D3DCCD1}">
              <a14:hiddenFill xmlns:a14="http://schemas.microsoft.com/office/drawing/2010/main" xmlns="">
                <a:solidFill>
                  <a:srgbClr val="FFFFFF"/>
                </a:solidFill>
              </a14:hiddenFill>
            </a:ext>
          </a:extLst>
        </p:spPr>
        <p:style>
          <a:lnRef idx="1">
            <a:schemeClr val="accent3"/>
          </a:lnRef>
          <a:fillRef idx="3">
            <a:schemeClr val="accent3"/>
          </a:fillRef>
          <a:effectRef idx="2">
            <a:schemeClr val="accent3"/>
          </a:effectRef>
          <a:fontRef idx="minor">
            <a:schemeClr val="lt1"/>
          </a:fontRef>
        </p:style>
      </p:pic>
      <p:sp>
        <p:nvSpPr>
          <p:cNvPr id="4" name="Прямоугольник 3"/>
          <p:cNvSpPr/>
          <p:nvPr/>
        </p:nvSpPr>
        <p:spPr>
          <a:xfrm>
            <a:off x="899592" y="836712"/>
            <a:ext cx="7560840" cy="1938992"/>
          </a:xfrm>
          <a:prstGeom prst="rect">
            <a:avLst/>
          </a:prstGeom>
        </p:spPr>
        <p:txBody>
          <a:bodyPr wrap="square">
            <a:spAutoFit/>
          </a:bodyPr>
          <a:lstStyle/>
          <a:p>
            <a:pPr algn="ctr"/>
            <a:endParaRPr lang="ru-RU" sz="2000" b="1" dirty="0" smtClean="0">
              <a:latin typeface="Times New Roman" pitchFamily="18" charset="0"/>
              <a:cs typeface="Times New Roman" pitchFamily="18" charset="0"/>
            </a:endParaRPr>
          </a:p>
          <a:p>
            <a:pPr algn="ctr"/>
            <a:r>
              <a:rPr lang="ru-RU" sz="2000" b="1" dirty="0" smtClean="0">
                <a:latin typeface="Times New Roman" pitchFamily="18" charset="0"/>
                <a:cs typeface="Times New Roman" pitchFamily="18" charset="0"/>
              </a:rPr>
              <a:t>Образовательная программа дошкольного образования Муниципального бюджетного дошкольного образовательного учреждения «Детский сад общеразвивающего вида № </a:t>
            </a:r>
            <a:r>
              <a:rPr lang="ru-RU" sz="2000" b="1" dirty="0" smtClean="0">
                <a:latin typeface="Times New Roman" pitchFamily="18" charset="0"/>
                <a:cs typeface="Times New Roman" pitchFamily="18" charset="0"/>
              </a:rPr>
              <a:t>23 «Золотой колосок» </a:t>
            </a:r>
            <a:r>
              <a:rPr lang="ru-RU" sz="2000" b="1" dirty="0" smtClean="0">
                <a:latin typeface="Times New Roman" pitchFamily="18" charset="0"/>
                <a:cs typeface="Times New Roman" pitchFamily="18" charset="0"/>
              </a:rPr>
              <a:t>Зеленодольского муниципального района Республики Татарстан» </a:t>
            </a:r>
            <a:endParaRPr lang="ru-RU" sz="2000" dirty="0">
              <a:latin typeface="Times New Roman" pitchFamily="18" charset="0"/>
              <a:cs typeface="Times New Roman" pitchFamily="18" charset="0"/>
            </a:endParaRPr>
          </a:p>
        </p:txBody>
      </p:sp>
      <p:sp>
        <p:nvSpPr>
          <p:cNvPr id="5" name="Прямоугольник 4"/>
          <p:cNvSpPr/>
          <p:nvPr/>
        </p:nvSpPr>
        <p:spPr>
          <a:xfrm>
            <a:off x="1115616" y="3428999"/>
            <a:ext cx="7344816" cy="1200329"/>
          </a:xfrm>
          <a:prstGeom prst="rect">
            <a:avLst/>
          </a:prstGeom>
        </p:spPr>
        <p:txBody>
          <a:bodyPr wrap="square">
            <a:spAutoFit/>
          </a:bodyPr>
          <a:lstStyle/>
          <a:p>
            <a:pPr algn="just"/>
            <a:r>
              <a:rPr lang="ru-RU" dirty="0" smtClean="0">
                <a:latin typeface="Times New Roman" pitchFamily="18" charset="0"/>
                <a:cs typeface="Times New Roman" pitchFamily="18" charset="0"/>
              </a:rPr>
              <a:t>Разработана в соответствии с федеральным государственным образовательным стандартом дошкольного образования и федеральной образовательной программой дошкольного образования</a:t>
            </a:r>
          </a:p>
          <a:p>
            <a:endParaRPr lang="ru-RU" dirty="0">
              <a:solidFill>
                <a:schemeClr val="accent6">
                  <a:lumMod val="50000"/>
                </a:schemeClr>
              </a:solidFill>
            </a:endParaRPr>
          </a:p>
        </p:txBody>
      </p:sp>
    </p:spTree>
    <p:extLst>
      <p:ext uri="{BB962C8B-B14F-4D97-AF65-F5344CB8AC3E}">
        <p14:creationId xmlns:p14="http://schemas.microsoft.com/office/powerpoint/2010/main" xmlns="" val="23576008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Picture 2" descr="C:\Users\7\Desktop\simple-mockup-white-frame-yellow-surface-with-shadow_360032-417.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Прямоугольник 4"/>
          <p:cNvSpPr/>
          <p:nvPr/>
        </p:nvSpPr>
        <p:spPr>
          <a:xfrm>
            <a:off x="899592" y="1720840"/>
            <a:ext cx="7488832" cy="2554545"/>
          </a:xfrm>
          <a:prstGeom prst="rect">
            <a:avLst/>
          </a:prstGeom>
        </p:spPr>
        <p:txBody>
          <a:bodyPr wrap="square">
            <a:spAutoFit/>
          </a:bodyPr>
          <a:lstStyle/>
          <a:p>
            <a:pPr marL="285750" indent="-285750" algn="just">
              <a:buFontTx/>
              <a:buChar char="-"/>
            </a:pPr>
            <a:r>
              <a:rPr lang="ru-RU" sz="2000" dirty="0" smtClean="0">
                <a:latin typeface="Times New Roman" pitchFamily="18" charset="0"/>
                <a:cs typeface="Times New Roman" pitchFamily="18" charset="0"/>
              </a:rPr>
              <a:t>Степень выраженности возрастных характеристик возможных достижений может различаться у детей одного возраста по причине высокой индивидуализации их психического развития и разных стартовых условий освоения образовательной программы. Обозначенные различия не должны быть констатированы как трудности ребёнка в освоении образовательной программы ДОО и не подразумевают его включения в соответствующую целевую группу.</a:t>
            </a:r>
          </a:p>
        </p:txBody>
      </p:sp>
    </p:spTree>
    <p:extLst>
      <p:ext uri="{BB962C8B-B14F-4D97-AF65-F5344CB8AC3E}">
        <p14:creationId xmlns:p14="http://schemas.microsoft.com/office/powerpoint/2010/main" xmlns="" val="9135336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Picture 2" descr="C:\Users\7\Desktop\simple-mockup-white-frame-yellow-surface-with-shadow_360032-417.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Прямоугольник 6"/>
          <p:cNvSpPr/>
          <p:nvPr/>
        </p:nvSpPr>
        <p:spPr>
          <a:xfrm>
            <a:off x="683568" y="692696"/>
            <a:ext cx="7776864" cy="5940088"/>
          </a:xfrm>
          <a:prstGeom prst="rect">
            <a:avLst/>
          </a:prstGeom>
        </p:spPr>
        <p:txBody>
          <a:bodyPr wrap="square">
            <a:spAutoFit/>
          </a:bodyPr>
          <a:lstStyle/>
          <a:p>
            <a:endParaRPr lang="ru-RU" sz="2000" b="1" dirty="0" smtClean="0">
              <a:latin typeface="Times New Roman" pitchFamily="18" charset="0"/>
              <a:cs typeface="Times New Roman" pitchFamily="18" charset="0"/>
            </a:endParaRPr>
          </a:p>
          <a:p>
            <a:pPr algn="ctr"/>
            <a:r>
              <a:rPr lang="ru-RU" sz="2000" b="1" dirty="0" smtClean="0">
                <a:latin typeface="Times New Roman" pitchFamily="18" charset="0"/>
                <a:cs typeface="Times New Roman" pitchFamily="18" charset="0"/>
              </a:rPr>
              <a:t>Содержание образовательной деятельности</a:t>
            </a:r>
          </a:p>
          <a:p>
            <a:pPr algn="just"/>
            <a:r>
              <a:rPr lang="ru-RU" sz="2000" dirty="0" smtClean="0">
                <a:latin typeface="Times New Roman" pitchFamily="18" charset="0"/>
                <a:cs typeface="Times New Roman" pitchFamily="18" charset="0"/>
              </a:rPr>
              <a:t>Программа определяет содержательные линии образовательной деятельности, реализуемые ДОО по основным направлениям развития детей дошкольного возраста (социально-коммуникативного, познавательного, речевого, художественно-эстетического, физического развития).</a:t>
            </a:r>
          </a:p>
          <a:p>
            <a:pPr algn="just"/>
            <a:r>
              <a:rPr lang="ru-RU" sz="2000" dirty="0" smtClean="0">
                <a:latin typeface="Times New Roman" pitchFamily="18" charset="0"/>
                <a:cs typeface="Times New Roman" pitchFamily="18" charset="0"/>
              </a:rPr>
              <a:t>В соответствии с п. 17.2 ФОП ДО, в каждой образовательной области сформулированы задачи и содержание образовательной деятельности, предусмотренное для освоения в каждой возрастной группе детей в возрасте от двух лет до семи-восьми лет. Представлены задачи воспитания, направленные на приобщение детей к ценностям российского народа, формирование у них ценностного отношения к окружающему миру.</a:t>
            </a:r>
          </a:p>
          <a:p>
            <a:pPr algn="just"/>
            <a:r>
              <a:rPr lang="ru-RU" sz="2000" dirty="0" smtClean="0">
                <a:latin typeface="Times New Roman" pitchFamily="18" charset="0"/>
                <a:cs typeface="Times New Roman" pitchFamily="18" charset="0"/>
              </a:rPr>
              <a:t>Более конкретное и дифференцированное по возрастам описание воспитательных задач приводится в Программе воспитания.</a:t>
            </a:r>
          </a:p>
          <a:p>
            <a:pPr algn="ctr"/>
            <a:endParaRPr lang="ru-RU" sz="2000" b="1" dirty="0" smtClean="0">
              <a:latin typeface="Times New Roman" pitchFamily="18" charset="0"/>
              <a:cs typeface="Times New Roman" pitchFamily="18" charset="0"/>
            </a:endParaRPr>
          </a:p>
          <a:p>
            <a:pPr algn="ctr"/>
            <a:endParaRPr lang="ru-RU" sz="2000" b="1" dirty="0" smtClean="0">
              <a:latin typeface="Times New Roman" pitchFamily="18" charset="0"/>
              <a:cs typeface="Times New Roman" pitchFamily="18" charset="0"/>
            </a:endParaRPr>
          </a:p>
          <a:p>
            <a:pPr algn="ctr"/>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xmlns="" val="31269552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Picture 2" descr="C:\Users\7\Desktop\simple-mockup-white-frame-yellow-surface-with-shadow_360032-417.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Прямоугольник 4"/>
          <p:cNvSpPr/>
          <p:nvPr/>
        </p:nvSpPr>
        <p:spPr>
          <a:xfrm>
            <a:off x="1115616" y="1196753"/>
            <a:ext cx="7128792" cy="3785652"/>
          </a:xfrm>
          <a:prstGeom prst="rect">
            <a:avLst/>
          </a:prstGeom>
        </p:spPr>
        <p:txBody>
          <a:bodyPr wrap="square">
            <a:spAutoFit/>
          </a:bodyPr>
          <a:lstStyle/>
          <a:p>
            <a:pPr algn="ctr"/>
            <a:r>
              <a:rPr lang="ru-RU" sz="2000" b="1" dirty="0" smtClean="0">
                <a:latin typeface="Times New Roman" pitchFamily="18" charset="0"/>
                <a:cs typeface="Times New Roman" pitchFamily="18" charset="0"/>
              </a:rPr>
              <a:t>Цели взаимодействия педагогического коллектива ДОО с семьями обучающихся:</a:t>
            </a:r>
          </a:p>
          <a:p>
            <a:pPr algn="ctr"/>
            <a:endParaRPr lang="ru-RU" sz="2000" b="1" dirty="0" smtClean="0">
              <a:latin typeface="Times New Roman" pitchFamily="18" charset="0"/>
              <a:cs typeface="Times New Roman" pitchFamily="18" charset="0"/>
            </a:endParaRPr>
          </a:p>
          <a:p>
            <a:pPr algn="just"/>
            <a:r>
              <a:rPr lang="ru-RU" sz="2000" dirty="0" smtClean="0">
                <a:latin typeface="Times New Roman" pitchFamily="18" charset="0"/>
                <a:cs typeface="Times New Roman" pitchFamily="18" charset="0"/>
              </a:rPr>
              <a:t>обеспечение психолого-педагогической поддержки семьи и повышение компетентности родителей (законных представителей) в вопросах образования, охраны и укрепления здоровья детей младенческого, раннего и дошкольного возрастов;</a:t>
            </a:r>
          </a:p>
          <a:p>
            <a:pPr algn="just"/>
            <a:r>
              <a:rPr lang="ru-RU" sz="2000" dirty="0" smtClean="0">
                <a:latin typeface="Times New Roman" pitchFamily="18" charset="0"/>
                <a:cs typeface="Times New Roman" pitchFamily="18" charset="0"/>
              </a:rPr>
              <a:t>обеспечение единства подходов к воспитанию и обучению детей в условиях ДОО и семьи; повышение воспитательного потенциала семьи.</a:t>
            </a:r>
          </a:p>
          <a:p>
            <a:pPr algn="ctr"/>
            <a:endParaRPr lang="ru-RU" sz="2000" b="1" dirty="0" smtClean="0">
              <a:latin typeface="Times New Roman" pitchFamily="18" charset="0"/>
              <a:cs typeface="Times New Roman" pitchFamily="18" charset="0"/>
            </a:endParaRPr>
          </a:p>
        </p:txBody>
      </p:sp>
    </p:spTree>
    <p:extLst>
      <p:ext uri="{BB962C8B-B14F-4D97-AF65-F5344CB8AC3E}">
        <p14:creationId xmlns:p14="http://schemas.microsoft.com/office/powerpoint/2010/main" xmlns="" val="4747883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Picture 2" descr="C:\Users\7\Desktop\simple-mockup-white-frame-yellow-surface-with-shadow_360032-417.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1087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Прямоугольник 4"/>
          <p:cNvSpPr/>
          <p:nvPr/>
        </p:nvSpPr>
        <p:spPr>
          <a:xfrm>
            <a:off x="611560" y="836713"/>
            <a:ext cx="7920880" cy="6247864"/>
          </a:xfrm>
          <a:prstGeom prst="rect">
            <a:avLst/>
          </a:prstGeom>
        </p:spPr>
        <p:txBody>
          <a:bodyPr wrap="square">
            <a:spAutoFit/>
          </a:bodyPr>
          <a:lstStyle/>
          <a:p>
            <a:pPr algn="ctr"/>
            <a:r>
              <a:rPr lang="ru-RU" sz="2000" b="1" dirty="0" smtClean="0">
                <a:latin typeface="Times New Roman" pitchFamily="18" charset="0"/>
                <a:cs typeface="Times New Roman" pitchFamily="18" charset="0"/>
              </a:rPr>
              <a:t>Задачи взаимодействия педагогического коллектива ДОО с семьями обучающихся:</a:t>
            </a:r>
          </a:p>
          <a:p>
            <a:pPr lvl="0" algn="just"/>
            <a:r>
              <a:rPr lang="ru-RU" sz="2000" dirty="0" smtClean="0"/>
              <a:t> -</a:t>
            </a:r>
            <a:r>
              <a:rPr lang="ru-RU" sz="2000" dirty="0" smtClean="0">
                <a:solidFill>
                  <a:schemeClr val="accent1">
                    <a:lumMod val="75000"/>
                  </a:schemeClr>
                </a:solidFill>
              </a:rPr>
              <a:t> </a:t>
            </a:r>
            <a:r>
              <a:rPr lang="ru-RU" sz="2000" dirty="0" smtClean="0">
                <a:latin typeface="Times New Roman" pitchFamily="18" charset="0"/>
                <a:cs typeface="Times New Roman" pitchFamily="18" charset="0"/>
              </a:rPr>
              <a:t>информирование родителей (законных представителей) и    общественности относительно целей ДО, общих для всего образовательного пространства Российской Федерации, о мерах господдержки семьям, имеющим детей дошкольного возраста, а также об образовательной программе, реализуемой в ДОО;</a:t>
            </a:r>
          </a:p>
          <a:p>
            <a:pPr marL="342900" lvl="0" indent="-342900" algn="just">
              <a:buFontTx/>
              <a:buChar char="-"/>
            </a:pPr>
            <a:r>
              <a:rPr lang="ru-RU" sz="2000" dirty="0" smtClean="0">
                <a:latin typeface="Times New Roman" pitchFamily="18" charset="0"/>
                <a:cs typeface="Times New Roman" pitchFamily="18" charset="0"/>
              </a:rPr>
              <a:t>просвещение родителей (законных представителей), повышение их правовой, психолого-педагогической компетентности в вопросах охраны и укрепления здоровья, развития и образования детей;</a:t>
            </a:r>
          </a:p>
          <a:p>
            <a:pPr marL="342900" lvl="0" indent="-342900" algn="just">
              <a:buFontTx/>
              <a:buChar char="-"/>
            </a:pPr>
            <a:r>
              <a:rPr lang="ru-RU" sz="2000" dirty="0" smtClean="0">
                <a:latin typeface="Times New Roman" pitchFamily="18" charset="0"/>
                <a:cs typeface="Times New Roman" pitchFamily="18" charset="0"/>
              </a:rPr>
              <a:t>способствование развитию ответственного и осознанного </a:t>
            </a:r>
            <a:r>
              <a:rPr lang="ru-RU" sz="2000" dirty="0" err="1" smtClean="0">
                <a:latin typeface="Times New Roman" pitchFamily="18" charset="0"/>
                <a:cs typeface="Times New Roman" pitchFamily="18" charset="0"/>
              </a:rPr>
              <a:t>родительства</a:t>
            </a:r>
            <a:r>
              <a:rPr lang="ru-RU" sz="2000" dirty="0" smtClean="0">
                <a:latin typeface="Times New Roman" pitchFamily="18" charset="0"/>
                <a:cs typeface="Times New Roman" pitchFamily="18" charset="0"/>
              </a:rPr>
              <a:t> как базовой основы благополучия семьи;</a:t>
            </a:r>
          </a:p>
          <a:p>
            <a:pPr marL="342900" lvl="0" indent="-342900" algn="just">
              <a:buFontTx/>
              <a:buChar char="-"/>
            </a:pPr>
            <a:r>
              <a:rPr lang="ru-RU" sz="2000" dirty="0" smtClean="0">
                <a:latin typeface="Times New Roman" pitchFamily="18" charset="0"/>
                <a:cs typeface="Times New Roman" pitchFamily="18" charset="0"/>
              </a:rPr>
              <a:t>построение взаимодействия в форме сотрудничества и установления партнёрских отношений с родителями (законными представителями) детей младенческого, раннего и дошкольного возраста для решения образовательных задач.</a:t>
            </a:r>
          </a:p>
          <a:p>
            <a:pPr algn="ctr"/>
            <a:endParaRPr lang="ru-RU" sz="2000" b="1" dirty="0" smtClean="0">
              <a:latin typeface="Times New Roman" pitchFamily="18" charset="0"/>
              <a:cs typeface="Times New Roman" pitchFamily="18" charset="0"/>
            </a:endParaRPr>
          </a:p>
          <a:p>
            <a:pPr algn="ctr"/>
            <a:endParaRPr lang="ru-RU" sz="2000" b="1" dirty="0">
              <a:latin typeface="Times New Roman" pitchFamily="18" charset="0"/>
              <a:cs typeface="Times New Roman" pitchFamily="18" charset="0"/>
            </a:endParaRPr>
          </a:p>
          <a:p>
            <a:pPr algn="ctr"/>
            <a:endParaRPr lang="ru-RU" sz="2000" b="1" dirty="0" smtClean="0">
              <a:latin typeface="Times New Roman" pitchFamily="18" charset="0"/>
              <a:cs typeface="Times New Roman" pitchFamily="18" charset="0"/>
            </a:endParaRPr>
          </a:p>
          <a:p>
            <a:pPr algn="ctr"/>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xmlns="" val="16183150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Picture 2" descr="C:\Users\7\Desktop\simple-mockup-white-frame-yellow-surface-with-shadow_360032-417.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Прямоугольник 5"/>
          <p:cNvSpPr/>
          <p:nvPr/>
        </p:nvSpPr>
        <p:spPr>
          <a:xfrm>
            <a:off x="611560" y="836712"/>
            <a:ext cx="7920880" cy="7294305"/>
          </a:xfrm>
          <a:prstGeom prst="rect">
            <a:avLst/>
          </a:prstGeom>
        </p:spPr>
        <p:txBody>
          <a:bodyPr wrap="square">
            <a:spAutoFit/>
          </a:bodyPr>
          <a:lstStyle/>
          <a:p>
            <a:pPr algn="ctr"/>
            <a:r>
              <a:rPr lang="ru-RU" sz="2000" b="1" dirty="0" smtClean="0">
                <a:latin typeface="Times New Roman" pitchFamily="18" charset="0"/>
                <a:cs typeface="Times New Roman" pitchFamily="18" charset="0"/>
              </a:rPr>
              <a:t>Направления деятельности  педагогического коллектива ДОО с родителями (законными представителями) обучающихся:</a:t>
            </a:r>
          </a:p>
          <a:p>
            <a:pPr marL="0" lvl="1" algn="just"/>
            <a:r>
              <a:rPr lang="ru-RU" b="1" dirty="0" smtClean="0">
                <a:latin typeface="Times New Roman" pitchFamily="18" charset="0"/>
                <a:cs typeface="Times New Roman" pitchFamily="18" charset="0"/>
              </a:rPr>
              <a:t> - </a:t>
            </a:r>
            <a:r>
              <a:rPr lang="ru-RU" dirty="0" smtClean="0">
                <a:latin typeface="Times New Roman" pitchFamily="18" charset="0"/>
                <a:cs typeface="Times New Roman" pitchFamily="18" charset="0"/>
              </a:rPr>
              <a:t>просветительское направление предполагает просвещение родителей (законных представителей) по вопросам особенностей психофизиологического и психического развития детей младенческого, раннего и дошкольного возрастов; выбора эффективных методов обучения и воспитания детей определенного возраста; ознакомление с актуальной информацией о государственной политике в области ДО, включая информирование о мерах господдержки семьям с детьми дошкольного возраста; информирование об особенностях реализуемой в ДОО образовательной программы; условиях пребывания ребёнка в группе ДОО; содержании и методах образовательной работы с детьми; </a:t>
            </a:r>
          </a:p>
          <a:p>
            <a:pPr marL="0" lvl="1" algn="just"/>
            <a:r>
              <a:rPr lang="ru-RU" b="1"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диагностико</a:t>
            </a:r>
            <a:r>
              <a:rPr lang="ru-RU" dirty="0" smtClean="0">
                <a:latin typeface="Times New Roman" pitchFamily="18" charset="0"/>
                <a:cs typeface="Times New Roman" pitchFamily="18" charset="0"/>
              </a:rPr>
              <a:t>-аналитическое направление включает получение и анализ данных о семье каждого обучающегося, её запросах в отношении охраны здоровья и развития ребёнка; об уровне психолого-педагогической компетентности родителей (законных представителей); а также планирование работы с семьей с учётом результатов проведенного анализа; согласование воспитательных задач;</a:t>
            </a:r>
          </a:p>
          <a:p>
            <a:pPr marL="0" lvl="1" algn="just"/>
            <a:endParaRPr lang="ru-RU" dirty="0" smtClean="0">
              <a:latin typeface="Times New Roman" pitchFamily="18" charset="0"/>
              <a:cs typeface="Times New Roman" pitchFamily="18" charset="0"/>
            </a:endParaRPr>
          </a:p>
          <a:p>
            <a:pPr marL="0" lvl="1" algn="just"/>
            <a:endParaRPr lang="ru-RU" dirty="0" smtClean="0">
              <a:latin typeface="Times New Roman" pitchFamily="18" charset="0"/>
              <a:cs typeface="Times New Roman" pitchFamily="18" charset="0"/>
            </a:endParaRPr>
          </a:p>
          <a:p>
            <a:pPr marL="0" lvl="1" algn="just"/>
            <a:endParaRPr lang="ru-RU" dirty="0" smtClean="0">
              <a:latin typeface="Times New Roman" pitchFamily="18" charset="0"/>
              <a:cs typeface="Times New Roman" pitchFamily="18" charset="0"/>
            </a:endParaRPr>
          </a:p>
          <a:p>
            <a:pPr marL="0" lvl="1" algn="just"/>
            <a:endParaRPr lang="ru-RU" dirty="0">
              <a:latin typeface="Times New Roman" pitchFamily="18" charset="0"/>
              <a:cs typeface="Times New Roman" pitchFamily="18" charset="0"/>
            </a:endParaRPr>
          </a:p>
          <a:p>
            <a:pPr algn="ctr"/>
            <a:endParaRPr lang="ru-RU" sz="2400" b="1" dirty="0" smtClean="0">
              <a:latin typeface="Times New Roman" pitchFamily="18" charset="0"/>
              <a:cs typeface="Times New Roman" pitchFamily="18" charset="0"/>
            </a:endParaRPr>
          </a:p>
          <a:p>
            <a:pPr algn="ctr"/>
            <a:endParaRPr lang="ru-RU" sz="2400" b="1" dirty="0" smtClean="0">
              <a:latin typeface="Times New Roman" pitchFamily="18" charset="0"/>
              <a:cs typeface="Times New Roman" pitchFamily="18" charset="0"/>
            </a:endParaRPr>
          </a:p>
          <a:p>
            <a:pPr algn="ctr"/>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xmlns="" val="4898505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Picture 2" descr="C:\Users\7\Desktop\simple-mockup-white-frame-yellow-surface-with-shadow_360032-417.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Прямоугольник 5"/>
          <p:cNvSpPr/>
          <p:nvPr/>
        </p:nvSpPr>
        <p:spPr>
          <a:xfrm>
            <a:off x="2483768" y="836712"/>
            <a:ext cx="4176464" cy="461665"/>
          </a:xfrm>
          <a:prstGeom prst="rect">
            <a:avLst/>
          </a:prstGeom>
        </p:spPr>
        <p:txBody>
          <a:bodyPr wrap="square">
            <a:spAutoFit/>
          </a:bodyPr>
          <a:lstStyle/>
          <a:p>
            <a:pPr algn="ctr"/>
            <a:r>
              <a:rPr lang="ru-RU" sz="2400" b="1" dirty="0" smtClean="0">
                <a:solidFill>
                  <a:schemeClr val="tx2">
                    <a:lumMod val="50000"/>
                  </a:schemeClr>
                </a:solidFill>
                <a:latin typeface="Times New Roman" pitchFamily="18" charset="0"/>
                <a:cs typeface="Times New Roman" pitchFamily="18" charset="0"/>
              </a:rPr>
              <a:t>Программа воспитания</a:t>
            </a:r>
            <a:endParaRPr lang="ru-RU" sz="2400" dirty="0">
              <a:latin typeface="Times New Roman" pitchFamily="18" charset="0"/>
              <a:cs typeface="Times New Roman" pitchFamily="18" charset="0"/>
            </a:endParaRPr>
          </a:p>
        </p:txBody>
      </p:sp>
      <p:sp>
        <p:nvSpPr>
          <p:cNvPr id="7" name="Прямоугольник 6"/>
          <p:cNvSpPr/>
          <p:nvPr/>
        </p:nvSpPr>
        <p:spPr>
          <a:xfrm>
            <a:off x="683568" y="1298377"/>
            <a:ext cx="7704856" cy="4154984"/>
          </a:xfrm>
          <a:prstGeom prst="rect">
            <a:avLst/>
          </a:prstGeom>
        </p:spPr>
        <p:txBody>
          <a:bodyPr wrap="square">
            <a:spAutoFit/>
          </a:bodyPr>
          <a:lstStyle/>
          <a:p>
            <a:pPr lvl="1" algn="just"/>
            <a:r>
              <a:rPr lang="ru-RU" sz="2400" dirty="0" smtClean="0">
                <a:latin typeface="Times New Roman" pitchFamily="18" charset="0"/>
                <a:cs typeface="Times New Roman" pitchFamily="18" charset="0"/>
              </a:rPr>
              <a:t>Программа воспитания предусматривает приобщение детей к традиционным ценностям российского общества - жизнь, достоинство, права и свободы человека, патриотизм, гражданственность, служение Отечеству и ответственность за его судьбу, высокие нравственные идеалы, крепкая семья, созидательный труд, приоритет духовного над материальным, гуманизм, милосердие, справедливость, коллективизм, взаимопомощь и взаимоуважение, историческая память и преемственность поколений, единство народов России.</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xmlns="" val="26725610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4" name="Picture 2" descr="C:\Users\7\Desktop\simple-mockup-white-frame-yellow-surface-with-shadow_360032-417.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6640" y="-9055"/>
            <a:ext cx="9144000" cy="6858000"/>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2" descr="C:\Users\7\Desktop\simple-mockup-white-frame-yellow-surface-with-shadow_360032-417.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Прямоугольник 5"/>
          <p:cNvSpPr/>
          <p:nvPr/>
        </p:nvSpPr>
        <p:spPr>
          <a:xfrm>
            <a:off x="2627784" y="1988840"/>
            <a:ext cx="4032448" cy="1754326"/>
          </a:xfrm>
          <a:prstGeom prst="rect">
            <a:avLst/>
          </a:prstGeom>
        </p:spPr>
        <p:txBody>
          <a:bodyPr wrap="square">
            <a:spAutoFit/>
          </a:bodyPr>
          <a:lstStyle/>
          <a:p>
            <a:pPr algn="ctr"/>
            <a:r>
              <a:rPr lang="ru-RU" sz="5400" b="1" dirty="0" smtClean="0">
                <a:latin typeface="Times New Roman" pitchFamily="18" charset="0"/>
                <a:cs typeface="Times New Roman" pitchFamily="18" charset="0"/>
              </a:rPr>
              <a:t>Спасибо за внимание!</a:t>
            </a:r>
            <a:endParaRPr lang="ru-RU" sz="5400" dirty="0">
              <a:latin typeface="Times New Roman" pitchFamily="18" charset="0"/>
              <a:cs typeface="Times New Roman" pitchFamily="18" charset="0"/>
            </a:endParaRPr>
          </a:p>
        </p:txBody>
      </p:sp>
    </p:spTree>
    <p:extLst>
      <p:ext uri="{BB962C8B-B14F-4D97-AF65-F5344CB8AC3E}">
        <p14:creationId xmlns:p14="http://schemas.microsoft.com/office/powerpoint/2010/main" xmlns="" val="18695299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2050" name="Picture 2" descr="C:\Users\7\Desktop\simple-mockup-white-frame-yellow-surface-with-shadow_360032-417.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Прямоугольник 3"/>
          <p:cNvSpPr/>
          <p:nvPr/>
        </p:nvSpPr>
        <p:spPr>
          <a:xfrm>
            <a:off x="755576" y="908719"/>
            <a:ext cx="7704856" cy="4247317"/>
          </a:xfrm>
          <a:prstGeom prst="rect">
            <a:avLst/>
          </a:prstGeom>
        </p:spPr>
        <p:txBody>
          <a:bodyPr wrap="square">
            <a:spAutoFit/>
          </a:bodyPr>
          <a:lstStyle/>
          <a:p>
            <a:pPr algn="just"/>
            <a:r>
              <a:rPr lang="ru-RU" dirty="0" smtClean="0">
                <a:latin typeface="Times New Roman" pitchFamily="18" charset="0"/>
                <a:cs typeface="Times New Roman" pitchFamily="18" charset="0"/>
              </a:rPr>
              <a:t>Образовательная программа дошкольного образования Муниципального бюджетного дошкольного образовательного учреждения «Детский сад общеразвивающего вида № </a:t>
            </a:r>
            <a:r>
              <a:rPr lang="ru-RU" dirty="0" smtClean="0">
                <a:latin typeface="Times New Roman" pitchFamily="18" charset="0"/>
                <a:cs typeface="Times New Roman" pitchFamily="18" charset="0"/>
              </a:rPr>
              <a:t>23 «Золотой колосок» </a:t>
            </a:r>
            <a:r>
              <a:rPr lang="ru-RU" dirty="0" smtClean="0">
                <a:latin typeface="Times New Roman" pitchFamily="18" charset="0"/>
                <a:cs typeface="Times New Roman" pitchFamily="18" charset="0"/>
              </a:rPr>
              <a:t>Зеленодольского муниципального района Республики Татарстан» (далее – Программа) разработана </a:t>
            </a:r>
            <a:r>
              <a:rPr lang="ru-RU" b="1" dirty="0" smtClean="0">
                <a:latin typeface="Times New Roman" pitchFamily="18" charset="0"/>
                <a:cs typeface="Times New Roman" pitchFamily="18" charset="0"/>
              </a:rPr>
              <a:t>в соответствии </a:t>
            </a:r>
            <a:r>
              <a:rPr lang="en-US" b="1" dirty="0" smtClean="0">
                <a:latin typeface="Times New Roman" pitchFamily="18" charset="0"/>
                <a:cs typeface="Times New Roman" pitchFamily="18" charset="0"/>
              </a:rPr>
              <a:t>c</a:t>
            </a:r>
            <a:r>
              <a:rPr lang="ru-RU" dirty="0" smtClean="0">
                <a:latin typeface="Times New Roman" pitchFamily="18" charset="0"/>
                <a:cs typeface="Times New Roman" pitchFamily="18" charset="0"/>
              </a:rPr>
              <a:t>:</a:t>
            </a:r>
          </a:p>
          <a:p>
            <a:pPr algn="just"/>
            <a:r>
              <a:rPr lang="ru-RU" dirty="0" smtClean="0">
                <a:solidFill>
                  <a:schemeClr val="bg1">
                    <a:lumMod val="50000"/>
                  </a:schemeClr>
                </a:solidFill>
                <a:latin typeface="Times New Roman" pitchFamily="18" charset="0"/>
                <a:cs typeface="Times New Roman" pitchFamily="18" charset="0"/>
                <a:hlinkClick r:id="rId3"/>
              </a:rPr>
              <a:t>Федеральным государственным образовательным стандартом дошкольного образования (утвержден приказом </a:t>
            </a:r>
            <a:r>
              <a:rPr lang="ru-RU" dirty="0" err="1" smtClean="0">
                <a:solidFill>
                  <a:schemeClr val="bg1">
                    <a:lumMod val="50000"/>
                  </a:schemeClr>
                </a:solidFill>
                <a:latin typeface="Times New Roman" pitchFamily="18" charset="0"/>
                <a:cs typeface="Times New Roman" pitchFamily="18" charset="0"/>
                <a:hlinkClick r:id="rId3"/>
              </a:rPr>
              <a:t>Минобрнауки</a:t>
            </a:r>
            <a:r>
              <a:rPr lang="ru-RU" dirty="0" smtClean="0">
                <a:solidFill>
                  <a:schemeClr val="bg1">
                    <a:lumMod val="50000"/>
                  </a:schemeClr>
                </a:solidFill>
                <a:latin typeface="Times New Roman" pitchFamily="18" charset="0"/>
                <a:cs typeface="Times New Roman" pitchFamily="18" charset="0"/>
                <a:hlinkClick r:id="rId3"/>
              </a:rPr>
              <a:t> России от 17 октября 2013 г. № 1155, зарегистрировано в Минюсте России 14 ноября 2013 г., регистрационный № 30384; в редакции приказа </a:t>
            </a:r>
            <a:r>
              <a:rPr lang="ru-RU" dirty="0" err="1" smtClean="0">
                <a:solidFill>
                  <a:schemeClr val="bg1">
                    <a:lumMod val="50000"/>
                  </a:schemeClr>
                </a:solidFill>
                <a:latin typeface="Times New Roman" pitchFamily="18" charset="0"/>
                <a:cs typeface="Times New Roman" pitchFamily="18" charset="0"/>
                <a:hlinkClick r:id="rId3"/>
              </a:rPr>
              <a:t>Минпросвещения</a:t>
            </a:r>
            <a:r>
              <a:rPr lang="ru-RU" dirty="0" smtClean="0">
                <a:solidFill>
                  <a:schemeClr val="bg1">
                    <a:lumMod val="50000"/>
                  </a:schemeClr>
                </a:solidFill>
                <a:latin typeface="Times New Roman" pitchFamily="18" charset="0"/>
                <a:cs typeface="Times New Roman" pitchFamily="18" charset="0"/>
                <a:hlinkClick r:id="rId3"/>
              </a:rPr>
              <a:t> России от 8 ноября 2022 г. № 955, зарегистрировано в Минюсте России 6 февраля 2023 г., регистрационный № 72264) (далее –ФГОС ДО) </a:t>
            </a:r>
            <a:endParaRPr lang="ru-RU" dirty="0" smtClean="0">
              <a:solidFill>
                <a:schemeClr val="bg1">
                  <a:lumMod val="50000"/>
                </a:schemeClr>
              </a:solidFill>
              <a:latin typeface="Times New Roman" pitchFamily="18" charset="0"/>
              <a:cs typeface="Times New Roman" pitchFamily="18" charset="0"/>
            </a:endParaRPr>
          </a:p>
          <a:p>
            <a:pPr algn="just"/>
            <a:r>
              <a:rPr lang="ru-RU" dirty="0" smtClean="0">
                <a:solidFill>
                  <a:schemeClr val="bg1">
                    <a:lumMod val="50000"/>
                  </a:schemeClr>
                </a:solidFill>
                <a:latin typeface="Times New Roman" pitchFamily="18" charset="0"/>
                <a:cs typeface="Times New Roman" pitchFamily="18" charset="0"/>
                <a:hlinkClick r:id="rId4"/>
              </a:rPr>
              <a:t>Федеральной образовательной программой дошкольного образования (утверждена приказом </a:t>
            </a:r>
            <a:r>
              <a:rPr lang="ru-RU" dirty="0" err="1" smtClean="0">
                <a:solidFill>
                  <a:schemeClr val="bg1">
                    <a:lumMod val="50000"/>
                  </a:schemeClr>
                </a:solidFill>
                <a:latin typeface="Times New Roman" pitchFamily="18" charset="0"/>
                <a:cs typeface="Times New Roman" pitchFamily="18" charset="0"/>
                <a:hlinkClick r:id="rId4"/>
              </a:rPr>
              <a:t>Минпросвещения</a:t>
            </a:r>
            <a:r>
              <a:rPr lang="ru-RU" dirty="0" smtClean="0">
                <a:solidFill>
                  <a:schemeClr val="bg1">
                    <a:lumMod val="50000"/>
                  </a:schemeClr>
                </a:solidFill>
                <a:latin typeface="Times New Roman" pitchFamily="18" charset="0"/>
                <a:cs typeface="Times New Roman" pitchFamily="18" charset="0"/>
                <a:hlinkClick r:id="rId4"/>
              </a:rPr>
              <a:t> России от 25 ноября 2022 г. № 1028, зарегистрировано в Минюсте России 28 декабря 2022 г., регистрационный № 71847) (далее – ФОП ДО).</a:t>
            </a:r>
            <a:endParaRPr lang="ru-RU" dirty="0">
              <a:solidFill>
                <a:schemeClr val="bg1">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5673821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3074" name="Picture 2" descr="C:\Users\7\Desktop\simple-mockup-white-frame-yellow-surface-with-shadow_360032-417.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Прямоугольник 3"/>
          <p:cNvSpPr/>
          <p:nvPr/>
        </p:nvSpPr>
        <p:spPr>
          <a:xfrm>
            <a:off x="857224" y="1500174"/>
            <a:ext cx="7560840" cy="3477875"/>
          </a:xfrm>
          <a:prstGeom prst="rect">
            <a:avLst/>
          </a:prstGeom>
        </p:spPr>
        <p:txBody>
          <a:bodyPr wrap="square">
            <a:spAutoFit/>
          </a:bodyPr>
          <a:lstStyle/>
          <a:p>
            <a:pPr algn="ctr"/>
            <a:r>
              <a:rPr lang="ru-RU" sz="2800" b="1" dirty="0" smtClean="0">
                <a:latin typeface="Times New Roman" pitchFamily="18" charset="0"/>
                <a:cs typeface="Times New Roman" pitchFamily="18" charset="0"/>
              </a:rPr>
              <a:t>Программа разработана на основании:</a:t>
            </a:r>
            <a:endParaRPr lang="ru-RU" sz="2800" b="1" dirty="0">
              <a:latin typeface="Times New Roman" pitchFamily="18" charset="0"/>
              <a:cs typeface="Times New Roman" pitchFamily="18" charset="0"/>
            </a:endParaRPr>
          </a:p>
          <a:p>
            <a:pPr algn="ctr"/>
            <a:endParaRPr lang="ru-RU" sz="2400" b="1" dirty="0" smtClean="0">
              <a:latin typeface="Times New Roman" pitchFamily="18" charset="0"/>
              <a:cs typeface="Times New Roman" pitchFamily="18" charset="0"/>
            </a:endParaRPr>
          </a:p>
          <a:p>
            <a:pPr algn="just">
              <a:buFontTx/>
              <a:buChar char="-"/>
            </a:pPr>
            <a:r>
              <a:rPr lang="ru-RU" sz="2000" dirty="0" smtClean="0">
                <a:latin typeface="Times New Roman" pitchFamily="18" charset="0"/>
                <a:cs typeface="Times New Roman" pitchFamily="18" charset="0"/>
              </a:rPr>
              <a:t>Устава </a:t>
            </a:r>
            <a:r>
              <a:rPr lang="ru-RU" sz="2000" dirty="0" smtClean="0">
                <a:latin typeface="Times New Roman" pitchFamily="18" charset="0"/>
                <a:cs typeface="Times New Roman" pitchFamily="18" charset="0"/>
              </a:rPr>
              <a:t>Муниципального бюджетного дошкольного образовательного учреждения «Детский сад общеразвивающего вида </a:t>
            </a:r>
            <a:r>
              <a:rPr lang="ru-RU" sz="2000" dirty="0" smtClean="0">
                <a:latin typeface="Times New Roman" pitchFamily="18" charset="0"/>
                <a:cs typeface="Times New Roman" pitchFamily="18" charset="0"/>
              </a:rPr>
              <a:t>№</a:t>
            </a:r>
            <a:r>
              <a:rPr lang="ru-RU" sz="2000" dirty="0" smtClean="0">
                <a:latin typeface="Times New Roman" pitchFamily="18" charset="0"/>
                <a:cs typeface="Times New Roman" pitchFamily="18" charset="0"/>
              </a:rPr>
              <a:t>23 </a:t>
            </a:r>
            <a:r>
              <a:rPr lang="ru-RU" sz="2000" dirty="0" smtClean="0">
                <a:latin typeface="Times New Roman" pitchFamily="18" charset="0"/>
                <a:cs typeface="Times New Roman" pitchFamily="18" charset="0"/>
              </a:rPr>
              <a:t>«Золотой колосок» </a:t>
            </a:r>
            <a:r>
              <a:rPr lang="ru-RU" sz="2000" dirty="0" smtClean="0">
                <a:latin typeface="Times New Roman" pitchFamily="18" charset="0"/>
                <a:cs typeface="Times New Roman" pitchFamily="18" charset="0"/>
              </a:rPr>
              <a:t>Зеленодольского </a:t>
            </a:r>
            <a:r>
              <a:rPr lang="ru-RU" sz="2000" dirty="0" smtClean="0">
                <a:latin typeface="Times New Roman" pitchFamily="18" charset="0"/>
                <a:cs typeface="Times New Roman" pitchFamily="18" charset="0"/>
              </a:rPr>
              <a:t>муниципального района Республики Татарстан</a:t>
            </a:r>
            <a:r>
              <a:rPr lang="ru-RU" sz="2000" dirty="0" smtClean="0">
                <a:latin typeface="Times New Roman" pitchFamily="18" charset="0"/>
                <a:cs typeface="Times New Roman" pitchFamily="18" charset="0"/>
              </a:rPr>
              <a:t>»;</a:t>
            </a:r>
          </a:p>
          <a:p>
            <a:pPr algn="just">
              <a:buFontTx/>
              <a:buChar char="-"/>
            </a:pPr>
            <a:endParaRPr lang="ru-RU" sz="2000" dirty="0" smtClean="0">
              <a:latin typeface="Times New Roman" pitchFamily="18" charset="0"/>
              <a:cs typeface="Times New Roman" pitchFamily="18" charset="0"/>
            </a:endParaRPr>
          </a:p>
          <a:p>
            <a:pPr lvl="0" algn="just" fontAlgn="base"/>
            <a:r>
              <a:rPr lang="ru-RU" sz="2000" dirty="0" smtClean="0">
                <a:latin typeface="Times New Roman" pitchFamily="18" charset="0"/>
                <a:cs typeface="Times New Roman" pitchFamily="18" charset="0"/>
              </a:rPr>
              <a:t>- Региональной образовательной программы дошкольного образования «</a:t>
            </a:r>
            <a:r>
              <a:rPr lang="ru-RU" sz="2000" dirty="0" err="1" smtClean="0">
                <a:latin typeface="Times New Roman" pitchFamily="18" charset="0"/>
                <a:cs typeface="Times New Roman" pitchFamily="18" charset="0"/>
              </a:rPr>
              <a:t>Сөенеч</a:t>
            </a:r>
            <a:r>
              <a:rPr lang="ru-RU" sz="2000" dirty="0" smtClean="0">
                <a:latin typeface="Times New Roman" pitchFamily="18" charset="0"/>
                <a:cs typeface="Times New Roman" pitchFamily="18" charset="0"/>
              </a:rPr>
              <a:t>» – «Радость познания» (авт. Р.К. </a:t>
            </a:r>
            <a:r>
              <a:rPr lang="ru-RU" sz="2000" dirty="0" err="1" smtClean="0">
                <a:latin typeface="Times New Roman" pitchFamily="18" charset="0"/>
                <a:cs typeface="Times New Roman" pitchFamily="18" charset="0"/>
              </a:rPr>
              <a:t>Шаехова</a:t>
            </a:r>
            <a:r>
              <a:rPr lang="ru-RU" sz="2000" dirty="0" smtClean="0">
                <a:latin typeface="Times New Roman" pitchFamily="18" charset="0"/>
                <a:cs typeface="Times New Roman" pitchFamily="18" charset="0"/>
              </a:rPr>
              <a:t>)</a:t>
            </a:r>
            <a:endParaRPr lang="ru-RU" sz="2000" b="1" dirty="0">
              <a:latin typeface="Times New Roman" pitchFamily="18" charset="0"/>
              <a:cs typeface="Times New Roman" pitchFamily="18" charset="0"/>
            </a:endParaRPr>
          </a:p>
          <a:p>
            <a:pPr algn="ct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xmlns="" val="30028913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098" name="Picture 2" descr="C:\Users\7\Desktop\simple-mockup-white-frame-yellow-surface-with-shadow_360032-417.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Прямоугольник 3"/>
          <p:cNvSpPr/>
          <p:nvPr/>
        </p:nvSpPr>
        <p:spPr>
          <a:xfrm>
            <a:off x="827584" y="1916832"/>
            <a:ext cx="7488832" cy="2923877"/>
          </a:xfrm>
          <a:prstGeom prst="rect">
            <a:avLst/>
          </a:prstGeom>
        </p:spPr>
        <p:txBody>
          <a:bodyPr wrap="square">
            <a:spAutoFit/>
          </a:bodyPr>
          <a:lstStyle/>
          <a:p>
            <a:pPr algn="just"/>
            <a:r>
              <a:rPr lang="ru-RU" sz="2000" b="1" dirty="0" smtClean="0">
                <a:latin typeface="Times New Roman" pitchFamily="18" charset="0"/>
                <a:cs typeface="Times New Roman" pitchFamily="18" charset="0"/>
              </a:rPr>
              <a:t>Нормативный срок освоения Программы</a:t>
            </a:r>
            <a:r>
              <a:rPr lang="ru-RU" sz="2000" dirty="0" smtClean="0">
                <a:latin typeface="Times New Roman" pitchFamily="18" charset="0"/>
                <a:cs typeface="Times New Roman" pitchFamily="18" charset="0"/>
              </a:rPr>
              <a:t> – 6 лет (предназначена для воспитанников от 2 лет до прекращения образовательных отношений). Реализация Программы осуществляется на протяжении всего времени пребывания ребенка в ДОУ. </a:t>
            </a:r>
            <a:endParaRPr lang="ru-RU" sz="2000" dirty="0" smtClean="0">
              <a:latin typeface="Times New Roman" pitchFamily="18" charset="0"/>
              <a:cs typeface="Times New Roman" pitchFamily="18" charset="0"/>
            </a:endParaRPr>
          </a:p>
          <a:p>
            <a:pPr algn="just"/>
            <a:endParaRPr lang="ru-RU" sz="2000" dirty="0" smtClean="0">
              <a:latin typeface="Times New Roman" pitchFamily="18" charset="0"/>
              <a:cs typeface="Times New Roman" pitchFamily="18" charset="0"/>
            </a:endParaRPr>
          </a:p>
          <a:p>
            <a:pPr algn="just"/>
            <a:r>
              <a:rPr lang="ru-RU" sz="2000" b="1" dirty="0" smtClean="0">
                <a:latin typeface="Times New Roman" pitchFamily="18" charset="0"/>
                <a:cs typeface="Times New Roman" pitchFamily="18" charset="0"/>
              </a:rPr>
              <a:t>Программа реализуется</a:t>
            </a:r>
            <a:r>
              <a:rPr lang="ru-RU" sz="2000" dirty="0" smtClean="0">
                <a:latin typeface="Times New Roman" pitchFamily="18" charset="0"/>
                <a:cs typeface="Times New Roman" pitchFamily="18" charset="0"/>
              </a:rPr>
              <a:t> на государственных языках Российской Федерации и Республики Татарстан. </a:t>
            </a:r>
          </a:p>
          <a:p>
            <a:endParaRPr lang="ru-RU" sz="2400" dirty="0">
              <a:solidFill>
                <a:schemeClr val="accent1">
                  <a:lumMod val="75000"/>
                </a:schemeClr>
              </a:solidFill>
            </a:endParaRPr>
          </a:p>
        </p:txBody>
      </p:sp>
    </p:spTree>
    <p:extLst>
      <p:ext uri="{BB962C8B-B14F-4D97-AF65-F5344CB8AC3E}">
        <p14:creationId xmlns:p14="http://schemas.microsoft.com/office/powerpoint/2010/main" xmlns="" val="1761090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5122" name="Picture 2" descr="C:\Users\7\Desktop\simple-mockup-white-frame-yellow-surface-with-shadow_360032-417.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Прямоугольник 3"/>
          <p:cNvSpPr/>
          <p:nvPr/>
        </p:nvSpPr>
        <p:spPr>
          <a:xfrm>
            <a:off x="827584" y="1028343"/>
            <a:ext cx="7488832" cy="4893647"/>
          </a:xfrm>
          <a:prstGeom prst="rect">
            <a:avLst/>
          </a:prstGeom>
        </p:spPr>
        <p:txBody>
          <a:bodyPr wrap="square">
            <a:spAutoFit/>
          </a:bodyPr>
          <a:lstStyle/>
          <a:p>
            <a:pPr algn="just"/>
            <a:r>
              <a:rPr lang="ru-RU" sz="2400" b="1" dirty="0" smtClean="0">
                <a:latin typeface="Times New Roman" pitchFamily="18" charset="0"/>
                <a:cs typeface="Times New Roman" pitchFamily="18" charset="0"/>
              </a:rPr>
              <a:t>Программа определяет </a:t>
            </a:r>
            <a:r>
              <a:rPr lang="ru-RU" sz="2400" dirty="0" smtClean="0">
                <a:latin typeface="Times New Roman" pitchFamily="18" charset="0"/>
                <a:cs typeface="Times New Roman" pitchFamily="18" charset="0"/>
              </a:rPr>
              <a:t>содержание и организацию образовательной деятельности на уровне дошкольного образования в группах общеразвивающей направленности.</a:t>
            </a:r>
          </a:p>
          <a:p>
            <a:pPr algn="just"/>
            <a:r>
              <a:rPr lang="ru-RU" sz="2400" b="1" dirty="0" smtClean="0">
                <a:latin typeface="Times New Roman" pitchFamily="18" charset="0"/>
                <a:cs typeface="Times New Roman" pitchFamily="18" charset="0"/>
              </a:rPr>
              <a:t>Программа направлена на</a:t>
            </a:r>
            <a:r>
              <a:rPr lang="ru-RU" sz="2400" dirty="0" smtClean="0">
                <a:latin typeface="Times New Roman" pitchFamily="18" charset="0"/>
                <a:cs typeface="Times New Roman" pitchFamily="18" charset="0"/>
              </a:rPr>
              <a:t> создание условий развития ребенка, открывающих возможности для его позитивной социализации, его личностного развития, развития инициативы и творческих способностей на основе сотрудничества со взрослыми и сверстниками и соответствующим возрасту видам деятельности и на создание развивающей образовательной среды, которая представляет собой систему условий социализации и индивидуализации детей</a:t>
            </a:r>
          </a:p>
        </p:txBody>
      </p:sp>
    </p:spTree>
    <p:extLst>
      <p:ext uri="{BB962C8B-B14F-4D97-AF65-F5344CB8AC3E}">
        <p14:creationId xmlns:p14="http://schemas.microsoft.com/office/powerpoint/2010/main" xmlns="" val="22554110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endParaRPr lang="ru-RU"/>
          </a:p>
        </p:txBody>
      </p:sp>
      <p:pic>
        <p:nvPicPr>
          <p:cNvPr id="6146" name="Picture 2" descr="C:\Users\7\Desktop\simple-mockup-white-frame-yellow-surface-with-shadow_360032-417.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Прямоугольник 3"/>
          <p:cNvSpPr/>
          <p:nvPr/>
        </p:nvSpPr>
        <p:spPr>
          <a:xfrm>
            <a:off x="755576" y="877362"/>
            <a:ext cx="7704856" cy="5155257"/>
          </a:xfrm>
          <a:prstGeom prst="rect">
            <a:avLst/>
          </a:prstGeom>
        </p:spPr>
        <p:txBody>
          <a:bodyPr wrap="square">
            <a:spAutoFit/>
          </a:bodyPr>
          <a:lstStyle/>
          <a:p>
            <a:r>
              <a:rPr lang="ru-RU" sz="2800" b="1" dirty="0" smtClean="0">
                <a:latin typeface="Times New Roman" pitchFamily="18" charset="0"/>
                <a:cs typeface="Times New Roman" pitchFamily="18" charset="0"/>
              </a:rPr>
              <a:t>Цель Программы</a:t>
            </a:r>
            <a:r>
              <a:rPr lang="ru-RU" sz="2800" b="1" dirty="0" smtClean="0">
                <a:latin typeface="Times New Roman" pitchFamily="18" charset="0"/>
                <a:cs typeface="Times New Roman" pitchFamily="18" charset="0"/>
              </a:rPr>
              <a:t>:</a:t>
            </a:r>
          </a:p>
          <a:p>
            <a:endParaRPr lang="ru-RU" sz="500" b="1" dirty="0" smtClean="0">
              <a:latin typeface="Times New Roman" pitchFamily="18" charset="0"/>
              <a:cs typeface="Times New Roman" pitchFamily="18" charset="0"/>
            </a:endParaRPr>
          </a:p>
          <a:p>
            <a:pPr algn="just"/>
            <a:r>
              <a:rPr lang="ru-RU" sz="2000" dirty="0" smtClean="0">
                <a:latin typeface="Times New Roman" pitchFamily="18" charset="0"/>
                <a:cs typeface="Times New Roman" pitchFamily="18" charset="0"/>
              </a:rPr>
              <a:t>Разностороннее развитие ребёнка в период дошкольного детства с учётом возрастных и индивидуальных особенностей на основе духовно-нравственных ценностей российского народа, исторических и национально-культурных традиций</a:t>
            </a:r>
          </a:p>
          <a:p>
            <a:pPr algn="just"/>
            <a:r>
              <a:rPr lang="ru-RU" sz="2000" dirty="0" smtClean="0">
                <a:latin typeface="Times New Roman" pitchFamily="18" charset="0"/>
                <a:cs typeface="Times New Roman" pitchFamily="18" charset="0"/>
              </a:rPr>
              <a:t>К традиционным </a:t>
            </a:r>
            <a:r>
              <a:rPr lang="ru-RU" sz="2400" dirty="0" smtClean="0">
                <a:latin typeface="Times New Roman" pitchFamily="18" charset="0"/>
                <a:cs typeface="Times New Roman" pitchFamily="18" charset="0"/>
              </a:rPr>
              <a:t>российским</a:t>
            </a:r>
            <a:r>
              <a:rPr lang="ru-RU" sz="2000" dirty="0" smtClean="0">
                <a:latin typeface="Times New Roman" pitchFamily="18" charset="0"/>
                <a:cs typeface="Times New Roman" pitchFamily="18" charset="0"/>
              </a:rPr>
              <a:t> духовно-нравственным ценностям относятся, прежде всего, жизнь, достоинство, права и свободы человека, патриотизм, гражданственность, служение Отечеству и ответственность за его судьбу, высокие нравственные идеалы, крепкая семья, созидательный труд, приоритет духовного над материальным, гуманизм, милосердие, справедливость, коллективизм, взаимопомощь и взаимоуважение, историческая память и преемственность поколений, единство народов России.</a:t>
            </a:r>
          </a:p>
          <a:p>
            <a:endParaRPr lang="ru-RU" sz="2800" b="1" dirty="0" smtClean="0">
              <a:latin typeface="Times New Roman" pitchFamily="18" charset="0"/>
              <a:cs typeface="Times New Roman" pitchFamily="18" charset="0"/>
            </a:endParaRPr>
          </a:p>
          <a:p>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xmlns="" val="10074836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Picture 2" descr="C:\Users\7\Desktop\simple-mockup-white-frame-yellow-surface-with-shadow_360032-417.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Прямоугольник 4"/>
          <p:cNvSpPr/>
          <p:nvPr/>
        </p:nvSpPr>
        <p:spPr>
          <a:xfrm>
            <a:off x="755576" y="764704"/>
            <a:ext cx="7848872" cy="6032421"/>
          </a:xfrm>
          <a:prstGeom prst="rect">
            <a:avLst/>
          </a:prstGeom>
        </p:spPr>
        <p:txBody>
          <a:bodyPr wrap="square">
            <a:spAutoFit/>
          </a:bodyPr>
          <a:lstStyle/>
          <a:p>
            <a:r>
              <a:rPr lang="ru-RU" sz="2400" b="1" dirty="0" smtClean="0">
                <a:latin typeface="Times New Roman" pitchFamily="18" charset="0"/>
                <a:cs typeface="Times New Roman" pitchFamily="18" charset="0"/>
              </a:rPr>
              <a:t>Задачи Программы:</a:t>
            </a:r>
          </a:p>
          <a:p>
            <a:pPr marL="285750" lvl="0" indent="-285750" algn="just">
              <a:buFontTx/>
              <a:buChar char="-"/>
            </a:pPr>
            <a:r>
              <a:rPr lang="ru-RU" sz="2000" dirty="0" smtClean="0">
                <a:latin typeface="Times New Roman" pitchFamily="18" charset="0"/>
                <a:cs typeface="Times New Roman" pitchFamily="18" charset="0"/>
              </a:rPr>
              <a:t>обеспечение единых для Российской Федерации содержания ДО и планируемых результатов освоения образовательной программы ДО;</a:t>
            </a:r>
          </a:p>
          <a:p>
            <a:pPr marL="285750" lvl="0" indent="-285750" algn="just">
              <a:buFontTx/>
              <a:buChar char="-"/>
            </a:pPr>
            <a:r>
              <a:rPr lang="ru-RU" sz="2000" dirty="0" smtClean="0">
                <a:latin typeface="Times New Roman" pitchFamily="18" charset="0"/>
                <a:cs typeface="Times New Roman" pitchFamily="18" charset="0"/>
              </a:rPr>
              <a:t>приобщение детей (в соответствии с возрастными особенностями) к базовым ценностям российского народа - жизнь, достоинство, права и свободы человека, патриотизм, гражданственность, высокие нравственные идеалы, крепкая семья, созидательный труд, приоритет духовного над материальным, гуманизм, милосердие, справедливость, коллективизм, взаимопомощь и взаимоуважение, историческая память и преемственность поколений, единство народов России; создание условий для формирования ценностного отношения к окружающему миру, становления опыта действий и поступков на основе осмысления ценностей;</a:t>
            </a:r>
          </a:p>
          <a:p>
            <a:pPr marL="285750" lvl="0" indent="-285750" algn="just">
              <a:buFontTx/>
              <a:buChar char="-"/>
            </a:pPr>
            <a:r>
              <a:rPr lang="ru-RU" sz="2000" dirty="0" smtClean="0">
                <a:latin typeface="Times New Roman" pitchFamily="18" charset="0"/>
                <a:cs typeface="Times New Roman" pitchFamily="18" charset="0"/>
              </a:rPr>
              <a:t>построение (структурирование) содержания образовательной деятельности на основе учёта возрастных и индивидуальных особенностей развития;</a:t>
            </a:r>
          </a:p>
          <a:p>
            <a:endParaRPr lang="ru-RU" b="1" dirty="0" smtClean="0">
              <a:latin typeface="Times New Roman" pitchFamily="18" charset="0"/>
              <a:cs typeface="Times New Roman" pitchFamily="18" charset="0"/>
            </a:endParaRPr>
          </a:p>
          <a:p>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xmlns="" val="4058409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Picture 2" descr="C:\Users\7\Desktop\simple-mockup-white-frame-yellow-surface-with-shadow_360032-417.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Прямоугольник 4"/>
          <p:cNvSpPr/>
          <p:nvPr/>
        </p:nvSpPr>
        <p:spPr>
          <a:xfrm>
            <a:off x="611560" y="764704"/>
            <a:ext cx="7992888" cy="5016758"/>
          </a:xfrm>
          <a:prstGeom prst="rect">
            <a:avLst/>
          </a:prstGeom>
        </p:spPr>
        <p:txBody>
          <a:bodyPr wrap="square">
            <a:spAutoFit/>
          </a:bodyPr>
          <a:lstStyle/>
          <a:p>
            <a:pPr marL="285750" lvl="0" indent="-285750" algn="just">
              <a:buFontTx/>
              <a:buChar char="-"/>
            </a:pPr>
            <a:r>
              <a:rPr lang="ru-RU" sz="2000" dirty="0" smtClean="0">
                <a:latin typeface="Times New Roman" pitchFamily="18" charset="0"/>
                <a:cs typeface="Times New Roman" pitchFamily="18" charset="0"/>
              </a:rPr>
              <a:t>создание условий для равного доступа к образованию для всех детей дошкольного возраста с учётом разнообразия образовательных потребностей и индивидуальных возможностей;</a:t>
            </a:r>
          </a:p>
          <a:p>
            <a:pPr marL="285750" lvl="0" indent="-285750" algn="just">
              <a:buFontTx/>
              <a:buChar char="-"/>
            </a:pPr>
            <a:r>
              <a:rPr lang="ru-RU" sz="2000" dirty="0" smtClean="0">
                <a:latin typeface="Times New Roman" pitchFamily="18" charset="0"/>
                <a:cs typeface="Times New Roman" pitchFamily="18" charset="0"/>
              </a:rPr>
              <a:t>охрана и укрепление физического и психического здоровья детей, в том числе их эмоционального благополучия;</a:t>
            </a:r>
          </a:p>
          <a:p>
            <a:pPr marL="285750" lvl="0" indent="-285750" algn="just">
              <a:buFontTx/>
              <a:buChar char="-"/>
            </a:pPr>
            <a:r>
              <a:rPr lang="ru-RU" sz="2000" dirty="0" smtClean="0">
                <a:latin typeface="Times New Roman" pitchFamily="18" charset="0"/>
                <a:cs typeface="Times New Roman" pitchFamily="18" charset="0"/>
              </a:rPr>
              <a:t>обеспечение развития физических, личностных, нравственных качеств и основ патриотизма, интеллектуальных и художественно-творческих способностей ребёнка, его инициативности, самостоятельности и ответственности;</a:t>
            </a:r>
          </a:p>
          <a:p>
            <a:pPr marL="285750" lvl="0" indent="-285750" algn="just">
              <a:buFontTx/>
              <a:buChar char="-"/>
            </a:pPr>
            <a:r>
              <a:rPr lang="ru-RU" sz="2000" dirty="0" smtClean="0">
                <a:latin typeface="Times New Roman" pitchFamily="18" charset="0"/>
                <a:cs typeface="Times New Roman" pitchFamily="18" charset="0"/>
              </a:rPr>
              <a:t>обеспечение психолого-педагогической поддержки семьи и повышение компетентности родителей (законных представителей) в вопросах воспитания, обучения и развития, охраны и укрепления здоровья детей, обеспечения их безопасности;</a:t>
            </a:r>
          </a:p>
          <a:p>
            <a:pPr marL="285750" lvl="0" indent="-285750" algn="just">
              <a:buFontTx/>
              <a:buChar char="-"/>
            </a:pPr>
            <a:r>
              <a:rPr lang="ru-RU" sz="2000" dirty="0" smtClean="0">
                <a:latin typeface="Times New Roman" pitchFamily="18" charset="0"/>
                <a:cs typeface="Times New Roman" pitchFamily="18" charset="0"/>
              </a:rPr>
              <a:t>достижение детьми на этапе завершения ДО уровня развития, необходимого и достаточного для успешного освоения ими образовательных программ начального общего образования.</a:t>
            </a:r>
          </a:p>
        </p:txBody>
      </p:sp>
    </p:spTree>
    <p:extLst>
      <p:ext uri="{BB962C8B-B14F-4D97-AF65-F5344CB8AC3E}">
        <p14:creationId xmlns:p14="http://schemas.microsoft.com/office/powerpoint/2010/main" xmlns="" val="16016607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 name="Picture 2" descr="C:\Users\7\Desktop\simple-mockup-white-frame-yellow-surface-with-shadow_360032-417.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Прямоугольник 6"/>
          <p:cNvSpPr/>
          <p:nvPr/>
        </p:nvSpPr>
        <p:spPr>
          <a:xfrm>
            <a:off x="755576" y="908720"/>
            <a:ext cx="7704856" cy="6124754"/>
          </a:xfrm>
          <a:prstGeom prst="rect">
            <a:avLst/>
          </a:prstGeom>
        </p:spPr>
        <p:txBody>
          <a:bodyPr wrap="square">
            <a:spAutoFit/>
          </a:bodyPr>
          <a:lstStyle/>
          <a:p>
            <a:pPr algn="ctr"/>
            <a:r>
              <a:rPr lang="ru-RU" sz="2400" b="1" dirty="0" smtClean="0">
                <a:latin typeface="Times New Roman" pitchFamily="18" charset="0"/>
                <a:cs typeface="Times New Roman" pitchFamily="18" charset="0"/>
              </a:rPr>
              <a:t>Планируемые результаты освоения Программы</a:t>
            </a:r>
          </a:p>
          <a:p>
            <a:pPr marL="285750" indent="-285750" algn="just">
              <a:buFontTx/>
              <a:buChar char="-"/>
            </a:pPr>
            <a:r>
              <a:rPr lang="ru-RU" sz="2000" dirty="0" smtClean="0">
                <a:latin typeface="Times New Roman" pitchFamily="18" charset="0"/>
                <a:cs typeface="Times New Roman" pitchFamily="18" charset="0"/>
              </a:rPr>
              <a:t>В соответствии с ФГОС ДО специфика дошкольного возраста и системные особенности ДО делают неправомерными требования от ребёнка дошкольного возраста конкретных образовательных достижений. Поэтому планируемые результаты освоения Программы представляют собой возрастные характеристики возможных достижений ребёнка дошкольного возраста на разных возрастных этапах и к завершению ДО.</a:t>
            </a:r>
          </a:p>
          <a:p>
            <a:pPr marL="285750" indent="-285750" algn="just">
              <a:buFontTx/>
              <a:buChar char="-"/>
            </a:pPr>
            <a:r>
              <a:rPr lang="ru-RU" sz="2000" dirty="0" smtClean="0">
                <a:latin typeface="Times New Roman" pitchFamily="18" charset="0"/>
                <a:cs typeface="Times New Roman" pitchFamily="18" charset="0"/>
              </a:rPr>
              <a:t>В соответствии с периодизацией психического развития ребёнка согласно культурно-исторической психологии, дошкольное детство подразделяется на три возраста: младенческий (первое и второе полугодия жизни), ранний (от одного года до трех лет) и дошкольный возраст (от трех до семи лет).</a:t>
            </a:r>
          </a:p>
          <a:p>
            <a:pPr marL="285750" indent="-285750" algn="just">
              <a:buFontTx/>
              <a:buChar char="-"/>
            </a:pPr>
            <a:r>
              <a:rPr lang="ru-RU" sz="2000" dirty="0" smtClean="0">
                <a:latin typeface="Times New Roman" pitchFamily="18" charset="0"/>
                <a:cs typeface="Times New Roman" pitchFamily="18" charset="0"/>
              </a:rPr>
              <a:t>Обозначенные в Программе возрастные ориентиры «к одному году», «к трем годам» и так далее имеют условный характер, что предполагает широкий возрастной диапазон для достижения ребёнком планируемых результатов</a:t>
            </a:r>
            <a:r>
              <a:rPr lang="ru-RU" sz="2000" dirty="0" smtClean="0">
                <a:solidFill>
                  <a:schemeClr val="accent1">
                    <a:lumMod val="75000"/>
                  </a:schemeClr>
                </a:solidFill>
                <a:latin typeface="Times New Roman" pitchFamily="18" charset="0"/>
                <a:cs typeface="Times New Roman" pitchFamily="18" charset="0"/>
              </a:rPr>
              <a:t>.</a:t>
            </a:r>
          </a:p>
          <a:p>
            <a:pPr algn="ct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xmlns="" val="178376032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TotalTime>
  <Words>1340</Words>
  <Application>Microsoft Office PowerPoint</Application>
  <PresentationFormat>Экран (4:3)</PresentationFormat>
  <Paragraphs>63</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7</dc:creator>
  <cp:lastModifiedBy>Дмитрий Каленюк</cp:lastModifiedBy>
  <cp:revision>10</cp:revision>
  <dcterms:created xsi:type="dcterms:W3CDTF">2026-03-16T10:51:38Z</dcterms:created>
  <dcterms:modified xsi:type="dcterms:W3CDTF">2026-04-13T13:23:12Z</dcterms:modified>
</cp:coreProperties>
</file>